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368" y="1074"/>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28AF00-69C6-4334-93E4-D2EB2559AC9F}" type="datetimeFigureOut">
              <a:rPr lang="zh-TW" altLang="en-US" smtClean="0"/>
              <a:pPr/>
              <a:t>2012/6/21</a:t>
            </a:fld>
            <a:endParaRPr lang="zh-TW" altLang="en-US"/>
          </a:p>
        </p:txBody>
      </p:sp>
      <p:sp>
        <p:nvSpPr>
          <p:cNvPr id="4" name="投影片圖像版面配置區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D05564-A6BC-4EC6-9F2B-72305674B685}"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2143125" y="685800"/>
            <a:ext cx="2571750" cy="3429000"/>
          </a:xfrm>
        </p:spPr>
      </p:sp>
      <p:sp>
        <p:nvSpPr>
          <p:cNvPr id="3" name="備忘稿版面配置區 2"/>
          <p:cNvSpPr>
            <a:spLocks noGrp="1"/>
          </p:cNvSpPr>
          <p:nvPr>
            <p:ph type="body" idx="1"/>
          </p:nvPr>
        </p:nvSpPr>
        <p:spPr/>
        <p:txBody>
          <a:bodyPr>
            <a:normAutofit/>
          </a:bodyPr>
          <a:lstStyle/>
          <a:p>
            <a:endParaRPr lang="zh-TW" altLang="en-US"/>
          </a:p>
        </p:txBody>
      </p:sp>
      <p:sp>
        <p:nvSpPr>
          <p:cNvPr id="4" name="投影片編號版面配置區 3"/>
          <p:cNvSpPr>
            <a:spLocks noGrp="1"/>
          </p:cNvSpPr>
          <p:nvPr>
            <p:ph type="sldNum" sz="quarter" idx="10"/>
          </p:nvPr>
        </p:nvSpPr>
        <p:spPr/>
        <p:txBody>
          <a:bodyPr/>
          <a:lstStyle/>
          <a:p>
            <a:fld id="{91D05564-A6BC-4EC6-9F2B-72305674B685}" type="slidenum">
              <a:rPr lang="zh-TW" altLang="en-US" smtClean="0"/>
              <a:pPr/>
              <a:t>1</a:t>
            </a:fld>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514350" y="2840568"/>
            <a:ext cx="5829300" cy="1960033"/>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E861CC0F-963D-4943-989C-17E08EE45FB5}" type="datetimeFigureOut">
              <a:rPr lang="zh-TW" altLang="en-US" smtClean="0"/>
              <a:pPr/>
              <a:t>2012/6/21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B29E1FB-B7F2-4BCB-8BD1-65B29792EA1C}"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861CC0F-963D-4943-989C-17E08EE45FB5}" type="datetimeFigureOut">
              <a:rPr lang="zh-TW" altLang="en-US" smtClean="0"/>
              <a:pPr/>
              <a:t>2012/6/21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B29E1FB-B7F2-4BCB-8BD1-65B29792EA1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3729037" y="488951"/>
            <a:ext cx="1157288" cy="1040130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257175" y="488951"/>
            <a:ext cx="3357563" cy="1040130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861CC0F-963D-4943-989C-17E08EE45FB5}" type="datetimeFigureOut">
              <a:rPr lang="zh-TW" altLang="en-US" smtClean="0"/>
              <a:pPr/>
              <a:t>2012/6/21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B29E1FB-B7F2-4BCB-8BD1-65B29792EA1C}"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E861CC0F-963D-4943-989C-17E08EE45FB5}" type="datetimeFigureOut">
              <a:rPr lang="zh-TW" altLang="en-US" smtClean="0"/>
              <a:pPr/>
              <a:t>2012/6/21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B29E1FB-B7F2-4BCB-8BD1-65B29792EA1C}"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541735" y="5875867"/>
            <a:ext cx="5829300" cy="1816100"/>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E861CC0F-963D-4943-989C-17E08EE45FB5}" type="datetimeFigureOut">
              <a:rPr lang="zh-TW" altLang="en-US" smtClean="0"/>
              <a:pPr/>
              <a:t>2012/6/21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B29E1FB-B7F2-4BCB-8BD1-65B29792EA1C}"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E861CC0F-963D-4943-989C-17E08EE45FB5}" type="datetimeFigureOut">
              <a:rPr lang="zh-TW" altLang="en-US" smtClean="0"/>
              <a:pPr/>
              <a:t>2012/6/21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B29E1FB-B7F2-4BCB-8BD1-65B29792EA1C}"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342900" y="366184"/>
            <a:ext cx="6172200" cy="1524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E861CC0F-963D-4943-989C-17E08EE45FB5}" type="datetimeFigureOut">
              <a:rPr lang="zh-TW" altLang="en-US" smtClean="0"/>
              <a:pPr/>
              <a:t>2012/6/21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4B29E1FB-B7F2-4BCB-8BD1-65B29792EA1C}"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E861CC0F-963D-4943-989C-17E08EE45FB5}" type="datetimeFigureOut">
              <a:rPr lang="zh-TW" altLang="en-US" smtClean="0"/>
              <a:pPr/>
              <a:t>2012/6/21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4B29E1FB-B7F2-4BCB-8BD1-65B29792EA1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E861CC0F-963D-4943-989C-17E08EE45FB5}" type="datetimeFigureOut">
              <a:rPr lang="zh-TW" altLang="en-US" smtClean="0"/>
              <a:pPr/>
              <a:t>2012/6/21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4B29E1FB-B7F2-4BCB-8BD1-65B29792EA1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342900" y="364067"/>
            <a:ext cx="2256235" cy="154940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861CC0F-963D-4943-989C-17E08EE45FB5}" type="datetimeFigureOut">
              <a:rPr lang="zh-TW" altLang="en-US" smtClean="0"/>
              <a:pPr/>
              <a:t>2012/6/21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B29E1FB-B7F2-4BCB-8BD1-65B29792EA1C}"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344216" y="6400800"/>
            <a:ext cx="4114800" cy="755651"/>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E861CC0F-963D-4943-989C-17E08EE45FB5}" type="datetimeFigureOut">
              <a:rPr lang="zh-TW" altLang="en-US" smtClean="0"/>
              <a:pPr/>
              <a:t>2012/6/21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B29E1FB-B7F2-4BCB-8BD1-65B29792EA1C}"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E861CC0F-963D-4943-989C-17E08EE45FB5}" type="datetimeFigureOut">
              <a:rPr lang="zh-TW" altLang="en-US" smtClean="0"/>
              <a:pPr/>
              <a:t>2012/6/21</a:t>
            </a:fld>
            <a:endParaRPr lang="zh-TW" altLang="en-US"/>
          </a:p>
        </p:txBody>
      </p:sp>
      <p:sp>
        <p:nvSpPr>
          <p:cNvPr id="5" name="頁尾版面配置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4B29E1FB-B7F2-4BCB-8BD1-65B29792EA1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p:cNvPicPr>
            <a:picLocks noChangeAspect="1" noChangeArrowheads="1"/>
          </p:cNvPicPr>
          <p:nvPr/>
        </p:nvPicPr>
        <p:blipFill>
          <a:blip r:embed="rId3" cstate="print"/>
          <a:srcRect/>
          <a:stretch>
            <a:fillRect/>
          </a:stretch>
        </p:blipFill>
        <p:spPr bwMode="auto">
          <a:xfrm>
            <a:off x="404664" y="2195736"/>
            <a:ext cx="3222488" cy="1871808"/>
          </a:xfrm>
          <a:prstGeom prst="ellipse">
            <a:avLst/>
          </a:prstGeom>
          <a:noFill/>
          <a:ln w="9525">
            <a:noFill/>
            <a:miter lim="800000"/>
            <a:headEnd/>
            <a:tailEnd/>
          </a:ln>
          <a:effectLst/>
        </p:spPr>
      </p:pic>
      <p:sp>
        <p:nvSpPr>
          <p:cNvPr id="54" name="圓角矩形 53"/>
          <p:cNvSpPr/>
          <p:nvPr/>
        </p:nvSpPr>
        <p:spPr>
          <a:xfrm>
            <a:off x="332656" y="4788024"/>
            <a:ext cx="6264696" cy="4104456"/>
          </a:xfrm>
          <a:prstGeom prst="roundRect">
            <a:avLst/>
          </a:prstGeom>
          <a:noFill/>
          <a:ln>
            <a:solidFill>
              <a:srgbClr val="002060"/>
            </a:solidFill>
          </a:ln>
          <a:effectLst>
            <a:glow rad="228600">
              <a:schemeClr val="accent1">
                <a:satMod val="175000"/>
                <a:alpha val="40000"/>
              </a:schemeClr>
            </a:glow>
          </a:effectLst>
        </p:spPr>
        <p:style>
          <a:lnRef idx="2">
            <a:schemeClr val="accent6"/>
          </a:lnRef>
          <a:fillRef idx="1">
            <a:schemeClr val="lt1"/>
          </a:fillRef>
          <a:effectRef idx="0">
            <a:schemeClr val="accent6"/>
          </a:effectRef>
          <a:fontRef idx="minor">
            <a:schemeClr val="dk1"/>
          </a:fontRef>
        </p:style>
        <p:txBody>
          <a:bodyPr rtlCol="0" anchor="ctr"/>
          <a:lstStyle/>
          <a:p>
            <a:pPr algn="ctr"/>
            <a:endParaRPr lang="zh-TW" altLang="en-US"/>
          </a:p>
        </p:txBody>
      </p:sp>
      <p:pic>
        <p:nvPicPr>
          <p:cNvPr id="5" name="圖片 4" descr="emblem.gif"/>
          <p:cNvPicPr>
            <a:picLocks noChangeAspect="1"/>
          </p:cNvPicPr>
          <p:nvPr/>
        </p:nvPicPr>
        <p:blipFill>
          <a:blip r:embed="rId4" cstate="print"/>
          <a:stretch>
            <a:fillRect/>
          </a:stretch>
        </p:blipFill>
        <p:spPr>
          <a:xfrm>
            <a:off x="116633" y="107504"/>
            <a:ext cx="1080120" cy="986933"/>
          </a:xfrm>
          <a:prstGeom prst="rect">
            <a:avLst/>
          </a:prstGeom>
          <a:noFill/>
          <a:ln>
            <a:noFill/>
          </a:ln>
        </p:spPr>
      </p:pic>
      <p:sp>
        <p:nvSpPr>
          <p:cNvPr id="12" name="文字方塊 11"/>
          <p:cNvSpPr txBox="1"/>
          <p:nvPr/>
        </p:nvSpPr>
        <p:spPr>
          <a:xfrm>
            <a:off x="1052736" y="827584"/>
            <a:ext cx="5470087" cy="1200329"/>
          </a:xfrm>
          <a:prstGeom prst="rect">
            <a:avLst/>
          </a:prstGeom>
          <a:noFill/>
        </p:spPr>
        <p:txBody>
          <a:bodyPr vert="horz" wrap="none" rtlCol="0">
            <a:spAutoFit/>
          </a:bodyPr>
          <a:lstStyle/>
          <a:p>
            <a:r>
              <a:rPr lang="zh-TW" altLang="en-US" sz="3600" dirty="0" smtClean="0">
                <a:solidFill>
                  <a:srgbClr val="FF0066"/>
                </a:solidFill>
                <a:latin typeface="華康新特黑體" pitchFamily="49" charset="-120"/>
                <a:ea typeface="華康新特黑體" pitchFamily="49" charset="-120"/>
              </a:rPr>
              <a:t>成人社區教育暨學習輔導</a:t>
            </a:r>
            <a:endParaRPr lang="en-US" altLang="zh-TW" sz="3600" dirty="0" smtClean="0">
              <a:solidFill>
                <a:srgbClr val="FF0066"/>
              </a:solidFill>
              <a:latin typeface="華康新特黑體" pitchFamily="49" charset="-120"/>
              <a:ea typeface="華康新特黑體" pitchFamily="49" charset="-120"/>
            </a:endParaRPr>
          </a:p>
          <a:p>
            <a:pPr algn="r"/>
            <a:r>
              <a:rPr lang="zh-TW" altLang="en-US" sz="3600" dirty="0" smtClean="0">
                <a:solidFill>
                  <a:srgbClr val="FF0066"/>
                </a:solidFill>
                <a:latin typeface="華康新特黑體" pitchFamily="49" charset="-120"/>
                <a:ea typeface="華康新特黑體" pitchFamily="49" charset="-120"/>
              </a:rPr>
              <a:t>碩士學分班</a:t>
            </a:r>
            <a:r>
              <a:rPr lang="en-US" altLang="zh-TW" sz="3600" dirty="0" smtClean="0">
                <a:solidFill>
                  <a:srgbClr val="FF0066"/>
                </a:solidFill>
                <a:latin typeface="華康新特黑體" pitchFamily="49" charset="-120"/>
                <a:ea typeface="華康新特黑體" pitchFamily="49" charset="-120"/>
              </a:rPr>
              <a:t>:</a:t>
            </a:r>
            <a:r>
              <a:rPr lang="zh-TW" altLang="en-US" sz="3600" dirty="0" smtClean="0">
                <a:solidFill>
                  <a:srgbClr val="FF0066"/>
                </a:solidFill>
                <a:latin typeface="華康新特黑體" pitchFamily="49" charset="-120"/>
                <a:ea typeface="華康新特黑體" pitchFamily="49" charset="-120"/>
              </a:rPr>
              <a:t>台北班 </a:t>
            </a:r>
            <a:endParaRPr lang="zh-TW" altLang="en-US" sz="3600" dirty="0">
              <a:solidFill>
                <a:srgbClr val="FF0066"/>
              </a:solidFill>
              <a:latin typeface="華康新特黑體" pitchFamily="49" charset="-120"/>
              <a:ea typeface="華康新特黑體" pitchFamily="49" charset="-120"/>
            </a:endParaRPr>
          </a:p>
        </p:txBody>
      </p:sp>
      <p:sp>
        <p:nvSpPr>
          <p:cNvPr id="13" name="文字方塊 12"/>
          <p:cNvSpPr txBox="1"/>
          <p:nvPr/>
        </p:nvSpPr>
        <p:spPr>
          <a:xfrm>
            <a:off x="1124744" y="179512"/>
            <a:ext cx="4955203" cy="461665"/>
          </a:xfrm>
          <a:prstGeom prst="rect">
            <a:avLst/>
          </a:prstGeom>
          <a:noFill/>
        </p:spPr>
        <p:txBody>
          <a:bodyPr vert="horz" wrap="none" rtlCol="0">
            <a:spAutoFit/>
          </a:bodyPr>
          <a:lstStyle/>
          <a:p>
            <a:r>
              <a:rPr lang="en-US" altLang="zh-TW" sz="2400" dirty="0">
                <a:solidFill>
                  <a:sysClr val="windowText" lastClr="000000"/>
                </a:solidFill>
                <a:latin typeface="華康新特黑體" pitchFamily="49" charset="-120"/>
                <a:ea typeface="華康新特黑體" pitchFamily="49" charset="-120"/>
              </a:rPr>
              <a:t> </a:t>
            </a:r>
            <a:r>
              <a:rPr lang="zh-TW" altLang="en-US" sz="2400" dirty="0" smtClean="0">
                <a:solidFill>
                  <a:sysClr val="windowText" lastClr="000000"/>
                </a:solidFill>
                <a:latin typeface="華康新特黑體" pitchFamily="49" charset="-120"/>
                <a:ea typeface="華康新特黑體" pitchFamily="49" charset="-120"/>
              </a:rPr>
              <a:t>國立中正大學成人及繼續教育學系</a:t>
            </a:r>
            <a:endParaRPr lang="zh-TW" altLang="en-US" sz="2400" dirty="0">
              <a:solidFill>
                <a:sysClr val="windowText" lastClr="000000"/>
              </a:solidFill>
              <a:latin typeface="華康新特黑體" pitchFamily="49" charset="-120"/>
              <a:ea typeface="華康新特黑體" pitchFamily="49" charset="-120"/>
            </a:endParaRPr>
          </a:p>
        </p:txBody>
      </p:sp>
      <p:sp>
        <p:nvSpPr>
          <p:cNvPr id="15" name="矩形 14"/>
          <p:cNvSpPr/>
          <p:nvPr/>
        </p:nvSpPr>
        <p:spPr>
          <a:xfrm>
            <a:off x="1124744" y="5580112"/>
            <a:ext cx="3429000" cy="400110"/>
          </a:xfrm>
          <a:prstGeom prst="rect">
            <a:avLst/>
          </a:prstGeom>
        </p:spPr>
        <p:txBody>
          <a:bodyPr>
            <a:spAutoFit/>
          </a:bodyPr>
          <a:lstStyle/>
          <a:p>
            <a:r>
              <a:rPr lang="zh-TW" altLang="en-US" sz="1000" dirty="0" smtClean="0"/>
              <a:t/>
            </a:r>
            <a:br>
              <a:rPr lang="zh-TW" altLang="en-US" sz="1000" dirty="0" smtClean="0"/>
            </a:br>
            <a:endParaRPr lang="zh-TW" altLang="en-US" sz="1000" dirty="0"/>
          </a:p>
        </p:txBody>
      </p:sp>
      <p:sp>
        <p:nvSpPr>
          <p:cNvPr id="27" name="矩形 26"/>
          <p:cNvSpPr/>
          <p:nvPr/>
        </p:nvSpPr>
        <p:spPr>
          <a:xfrm>
            <a:off x="692696" y="5076056"/>
            <a:ext cx="5688632" cy="3970318"/>
          </a:xfrm>
          <a:prstGeom prst="rect">
            <a:avLst/>
          </a:prstGeom>
        </p:spPr>
        <p:txBody>
          <a:bodyPr wrap="square">
            <a:spAutoFit/>
          </a:bodyPr>
          <a:lstStyle/>
          <a:p>
            <a:pPr>
              <a:buFont typeface="Wingdings" pitchFamily="2" charset="2"/>
              <a:buChar char="u"/>
            </a:pPr>
            <a:r>
              <a:rPr lang="zh-TW" altLang="en-US" sz="1200" b="1" dirty="0" smtClean="0">
                <a:solidFill>
                  <a:srgbClr val="FF0066"/>
                </a:solidFill>
              </a:rPr>
              <a:t>招生對象：</a:t>
            </a:r>
            <a:endParaRPr lang="en-US" altLang="zh-TW" sz="1200" b="1" dirty="0" smtClean="0">
              <a:solidFill>
                <a:srgbClr val="FF0066"/>
              </a:solidFill>
            </a:endParaRPr>
          </a:p>
          <a:p>
            <a:r>
              <a:rPr lang="en-US" altLang="zh-TW" sz="1200" dirty="0" smtClean="0"/>
              <a:t>1.</a:t>
            </a:r>
            <a:r>
              <a:rPr lang="zh-TW" altLang="en-US" sz="1200" dirty="0" smtClean="0"/>
              <a:t>成人、高齡、社區教育相關主任與行政人員</a:t>
            </a:r>
            <a:br>
              <a:rPr lang="zh-TW" altLang="en-US" sz="1200" dirty="0" smtClean="0"/>
            </a:br>
            <a:r>
              <a:rPr lang="en-US" altLang="zh-TW" sz="1200" dirty="0" smtClean="0"/>
              <a:t>2.</a:t>
            </a:r>
            <a:r>
              <a:rPr lang="zh-TW" altLang="en-US" sz="1200" dirty="0" smtClean="0"/>
              <a:t>社區大學、老人大學、老人安養及照顧機構主管與行政人員</a:t>
            </a:r>
            <a:br>
              <a:rPr lang="zh-TW" altLang="en-US" sz="1200" dirty="0" smtClean="0"/>
            </a:br>
            <a:r>
              <a:rPr lang="en-US" altLang="zh-TW" sz="1200" dirty="0" smtClean="0"/>
              <a:t>3.</a:t>
            </a:r>
            <a:r>
              <a:rPr lang="zh-TW" altLang="en-US" sz="1200" dirty="0" smtClean="0"/>
              <a:t>各級學校教師與行政人員、</a:t>
            </a:r>
            <a:r>
              <a:rPr lang="en-US" altLang="zh-TW" sz="1200" dirty="0" smtClean="0"/>
              <a:t>4.</a:t>
            </a:r>
            <a:r>
              <a:rPr lang="zh-TW" altLang="en-US" sz="1200" dirty="0" smtClean="0"/>
              <a:t>政府機關行政主管與人員</a:t>
            </a:r>
            <a:br>
              <a:rPr lang="zh-TW" altLang="en-US" sz="1200" dirty="0" smtClean="0"/>
            </a:br>
            <a:r>
              <a:rPr lang="en-US" altLang="zh-TW" sz="1200" dirty="0" smtClean="0"/>
              <a:t>5.</a:t>
            </a:r>
            <a:r>
              <a:rPr lang="zh-TW" altLang="en-US" sz="1200" dirty="0" smtClean="0"/>
              <a:t>文教機構行政主管級人員、</a:t>
            </a:r>
            <a:r>
              <a:rPr lang="en-US" altLang="zh-TW" sz="1200" dirty="0" smtClean="0"/>
              <a:t>6.</a:t>
            </a:r>
            <a:r>
              <a:rPr lang="zh-TW" altLang="en-US" sz="1200" dirty="0" smtClean="0"/>
              <a:t>有興趣者 </a:t>
            </a:r>
            <a:endParaRPr lang="en-US" altLang="zh-TW" sz="1200" dirty="0" smtClean="0"/>
          </a:p>
          <a:p>
            <a:pPr>
              <a:buFont typeface="Wingdings" pitchFamily="2" charset="2"/>
              <a:buChar char="u"/>
            </a:pPr>
            <a:r>
              <a:rPr lang="zh-TW" altLang="en-US" sz="1200" b="1" dirty="0" smtClean="0">
                <a:solidFill>
                  <a:srgbClr val="FF0066"/>
                </a:solidFill>
              </a:rPr>
              <a:t>選修科目：</a:t>
            </a:r>
            <a:endParaRPr lang="en-US" altLang="zh-TW" sz="1200" b="1" dirty="0" smtClean="0">
              <a:solidFill>
                <a:srgbClr val="FF0066"/>
              </a:solidFill>
            </a:endParaRPr>
          </a:p>
          <a:p>
            <a:r>
              <a:rPr lang="zh-TW" altLang="en-US" sz="1200" dirty="0" smtClean="0"/>
              <a:t>（一）經營實務研究</a:t>
            </a:r>
            <a:r>
              <a:rPr lang="en-US" altLang="zh-TW" sz="1200" dirty="0" smtClean="0"/>
              <a:t>(</a:t>
            </a:r>
            <a:r>
              <a:rPr lang="zh-TW" altLang="en-US" sz="1200" dirty="0" smtClean="0"/>
              <a:t>三學分</a:t>
            </a:r>
            <a:r>
              <a:rPr lang="en-US" altLang="zh-TW" sz="1200" dirty="0" smtClean="0"/>
              <a:t>)</a:t>
            </a:r>
          </a:p>
          <a:p>
            <a:r>
              <a:rPr lang="zh-TW" altLang="en-US" sz="1200" dirty="0" smtClean="0"/>
              <a:t>（二）成人與高齡學社區教育習輔導研究</a:t>
            </a:r>
            <a:r>
              <a:rPr lang="en-US" altLang="zh-TW" sz="1200" dirty="0" smtClean="0"/>
              <a:t>(</a:t>
            </a:r>
            <a:r>
              <a:rPr lang="zh-TW" altLang="en-US" sz="1200" dirty="0" smtClean="0"/>
              <a:t>三學分</a:t>
            </a:r>
            <a:r>
              <a:rPr lang="en-US" altLang="zh-TW" sz="1200" dirty="0" smtClean="0"/>
              <a:t>)</a:t>
            </a:r>
          </a:p>
          <a:p>
            <a:pPr>
              <a:buFont typeface="Wingdings" pitchFamily="2" charset="2"/>
              <a:buChar char="u"/>
            </a:pPr>
            <a:r>
              <a:rPr lang="zh-TW" altLang="en-US" sz="1200" b="1" dirty="0" smtClean="0">
                <a:solidFill>
                  <a:srgbClr val="FF0066"/>
                </a:solidFill>
              </a:rPr>
              <a:t>上課時間：</a:t>
            </a:r>
            <a:endParaRPr lang="en-US" altLang="zh-TW" sz="1200" b="1" dirty="0" smtClean="0">
              <a:solidFill>
                <a:srgbClr val="FF0066"/>
              </a:solidFill>
            </a:endParaRPr>
          </a:p>
          <a:p>
            <a:r>
              <a:rPr lang="en-US" altLang="zh-TW" sz="1200" dirty="0" smtClean="0"/>
              <a:t>101</a:t>
            </a:r>
            <a:r>
              <a:rPr lang="zh-TW" altLang="en-US" sz="1200" dirty="0" smtClean="0"/>
              <a:t>年</a:t>
            </a:r>
            <a:r>
              <a:rPr lang="en-US" altLang="zh-TW" sz="1200" dirty="0" smtClean="0"/>
              <a:t>9</a:t>
            </a:r>
            <a:r>
              <a:rPr lang="zh-TW" altLang="en-US" sz="1200" dirty="0" smtClean="0"/>
              <a:t>月</a:t>
            </a:r>
            <a:r>
              <a:rPr lang="en-US" altLang="zh-TW" sz="1200" dirty="0" smtClean="0"/>
              <a:t>22</a:t>
            </a:r>
            <a:r>
              <a:rPr lang="zh-TW" altLang="en-US" sz="1200" dirty="0" smtClean="0"/>
              <a:t>日至</a:t>
            </a:r>
            <a:r>
              <a:rPr lang="en-US" altLang="zh-TW" sz="1200" dirty="0" smtClean="0"/>
              <a:t>102</a:t>
            </a:r>
            <a:r>
              <a:rPr lang="zh-TW" altLang="en-US" sz="1200" dirty="0" smtClean="0"/>
              <a:t>年</a:t>
            </a:r>
            <a:r>
              <a:rPr lang="en-US" altLang="zh-TW" sz="1200" dirty="0" smtClean="0"/>
              <a:t>1</a:t>
            </a:r>
            <a:r>
              <a:rPr lang="zh-TW" altLang="en-US" sz="1200" dirty="0" smtClean="0"/>
              <a:t>月</a:t>
            </a:r>
            <a:r>
              <a:rPr lang="en-US" altLang="zh-TW" sz="1200" dirty="0" smtClean="0"/>
              <a:t>19</a:t>
            </a:r>
            <a:r>
              <a:rPr lang="zh-TW" altLang="en-US" sz="1200" dirty="0" smtClean="0"/>
              <a:t>日，隔週六</a:t>
            </a:r>
            <a:r>
              <a:rPr lang="en-US" altLang="zh-TW" sz="1200" dirty="0" smtClean="0"/>
              <a:t>09:00</a:t>
            </a:r>
            <a:r>
              <a:rPr lang="zh-TW" altLang="en-US" sz="1200" dirty="0" smtClean="0"/>
              <a:t>～</a:t>
            </a:r>
            <a:r>
              <a:rPr lang="en-US" altLang="zh-TW" sz="1200" dirty="0" smtClean="0"/>
              <a:t>14:30</a:t>
            </a:r>
            <a:r>
              <a:rPr lang="zh-TW" altLang="en-US" sz="1200" dirty="0" smtClean="0"/>
              <a:t>，每次</a:t>
            </a:r>
            <a:r>
              <a:rPr lang="en-US" altLang="zh-TW" sz="1200" dirty="0" smtClean="0"/>
              <a:t>6</a:t>
            </a:r>
            <a:r>
              <a:rPr lang="zh-TW" altLang="en-US" sz="1200" dirty="0" smtClean="0"/>
              <a:t>小時，每門</a:t>
            </a:r>
            <a:r>
              <a:rPr lang="en-US" altLang="zh-TW" sz="1200" dirty="0" smtClean="0"/>
              <a:t>54</a:t>
            </a:r>
            <a:r>
              <a:rPr lang="zh-TW" altLang="en-US" sz="1200" dirty="0" smtClean="0"/>
              <a:t>小時。</a:t>
            </a:r>
            <a:endParaRPr lang="en-US" altLang="zh-TW" sz="1200" dirty="0" smtClean="0"/>
          </a:p>
          <a:p>
            <a:pPr>
              <a:buFont typeface="Wingdings" pitchFamily="2" charset="2"/>
              <a:buChar char="u"/>
            </a:pPr>
            <a:r>
              <a:rPr lang="zh-TW" altLang="en-US" sz="1200" b="1" dirty="0" smtClean="0">
                <a:solidFill>
                  <a:srgbClr val="FF0066"/>
                </a:solidFill>
              </a:rPr>
              <a:t>費用：</a:t>
            </a:r>
            <a:endParaRPr lang="en-US" altLang="zh-TW" sz="1200" b="1" dirty="0" smtClean="0">
              <a:solidFill>
                <a:srgbClr val="FF0066"/>
              </a:solidFill>
            </a:endParaRPr>
          </a:p>
          <a:p>
            <a:r>
              <a:rPr lang="zh-TW" altLang="en-US" sz="1200" dirty="0" smtClean="0"/>
              <a:t>每門課</a:t>
            </a:r>
            <a:r>
              <a:rPr lang="en-US" altLang="zh-TW" sz="1200" dirty="0" smtClean="0"/>
              <a:t>13500</a:t>
            </a:r>
            <a:r>
              <a:rPr lang="zh-TW" altLang="en-US" sz="1200" dirty="0" smtClean="0"/>
              <a:t>元，兩門共</a:t>
            </a:r>
            <a:r>
              <a:rPr lang="en-US" altLang="zh-TW" sz="1200" dirty="0" smtClean="0"/>
              <a:t>27000</a:t>
            </a:r>
            <a:r>
              <a:rPr lang="zh-TW" altLang="en-US" sz="1200" dirty="0" smtClean="0"/>
              <a:t>元，可選修。</a:t>
            </a:r>
            <a:endParaRPr lang="en-US" altLang="zh-TW" sz="1200" dirty="0" smtClean="0"/>
          </a:p>
          <a:p>
            <a:pPr>
              <a:buFont typeface="Wingdings" pitchFamily="2" charset="2"/>
              <a:buChar char="u"/>
            </a:pPr>
            <a:r>
              <a:rPr lang="zh-TW" altLang="en-US" sz="1200" b="1" dirty="0" smtClean="0">
                <a:solidFill>
                  <a:srgbClr val="FF0066"/>
                </a:solidFill>
              </a:rPr>
              <a:t>學分抵免：</a:t>
            </a:r>
            <a:endParaRPr lang="en-US" altLang="zh-TW" sz="1200" b="1" dirty="0" smtClean="0">
              <a:solidFill>
                <a:srgbClr val="FF0066"/>
              </a:solidFill>
            </a:endParaRPr>
          </a:p>
          <a:p>
            <a:r>
              <a:rPr lang="zh-TW" altLang="en-US" sz="1200" dirty="0" smtClean="0"/>
              <a:t>上述課程所修六學分得依照相關規定酌予抵免本系所正規課程三學分，本課程亦可認證公務人員進修時數。 </a:t>
            </a:r>
            <a:endParaRPr lang="en-US" altLang="zh-TW" sz="1200" dirty="0" smtClean="0"/>
          </a:p>
          <a:p>
            <a:pPr>
              <a:buFont typeface="Wingdings" pitchFamily="2" charset="2"/>
              <a:buChar char="u"/>
            </a:pPr>
            <a:r>
              <a:rPr lang="zh-TW" altLang="en-US" sz="1200" b="1" dirty="0" smtClean="0">
                <a:solidFill>
                  <a:srgbClr val="FF0066"/>
                </a:solidFill>
              </a:rPr>
              <a:t>授課師資：</a:t>
            </a:r>
            <a:endParaRPr lang="en-US" altLang="zh-TW" sz="1200" b="1" dirty="0" smtClean="0">
              <a:solidFill>
                <a:srgbClr val="FF0066"/>
              </a:solidFill>
            </a:endParaRPr>
          </a:p>
          <a:p>
            <a:r>
              <a:rPr lang="en-US" altLang="zh-TW" sz="1200" dirty="0" smtClean="0"/>
              <a:t>(</a:t>
            </a:r>
            <a:r>
              <a:rPr lang="zh-TW" altLang="en-US" sz="1200" dirty="0" smtClean="0"/>
              <a:t>一</a:t>
            </a:r>
            <a:r>
              <a:rPr lang="en-US" altLang="zh-TW" sz="1200" dirty="0" smtClean="0"/>
              <a:t>)</a:t>
            </a:r>
            <a:r>
              <a:rPr lang="zh-TW" altLang="en-US" sz="1200" dirty="0" smtClean="0"/>
              <a:t>蔡秀美副教授，成人及繼續教育學系暨研究所專任教師。</a:t>
            </a:r>
            <a:br>
              <a:rPr lang="zh-TW" altLang="en-US" sz="1200" dirty="0" smtClean="0"/>
            </a:br>
            <a:r>
              <a:rPr lang="en-US" altLang="zh-TW" sz="1200" dirty="0" smtClean="0"/>
              <a:t>(</a:t>
            </a:r>
            <a:r>
              <a:rPr lang="zh-TW" altLang="en-US" sz="1200" dirty="0" smtClean="0"/>
              <a:t>二</a:t>
            </a:r>
            <a:r>
              <a:rPr lang="en-US" altLang="zh-TW" sz="1200" dirty="0" smtClean="0"/>
              <a:t>)</a:t>
            </a:r>
            <a:r>
              <a:rPr lang="zh-TW" altLang="en-US" sz="1200" dirty="0" smtClean="0"/>
              <a:t>張菀珍副教授，成人及繼續教育學系暨研究所專任教師。</a:t>
            </a:r>
            <a:endParaRPr lang="en-US" altLang="zh-TW" sz="1200" dirty="0" smtClean="0"/>
          </a:p>
          <a:p>
            <a:pPr>
              <a:buFont typeface="Wingdings" pitchFamily="2" charset="2"/>
              <a:buChar char="u"/>
            </a:pPr>
            <a:r>
              <a:rPr lang="zh-TW" altLang="en-US" sz="1200" b="1" dirty="0" smtClean="0">
                <a:solidFill>
                  <a:srgbClr val="FF0066"/>
                </a:solidFill>
              </a:rPr>
              <a:t>網路報名：</a:t>
            </a:r>
            <a:r>
              <a:rPr lang="en-US" altLang="zh-TW" sz="1200" b="1" dirty="0" smtClean="0"/>
              <a:t>http://cjlc.ccu.edu.tw/c-education/index.php</a:t>
            </a:r>
          </a:p>
          <a:p>
            <a:pPr>
              <a:buFont typeface="Wingdings" pitchFamily="2" charset="2"/>
              <a:buChar char="u"/>
            </a:pPr>
            <a:r>
              <a:rPr lang="zh-TW" altLang="en-US" sz="1200" b="1" dirty="0" smtClean="0">
                <a:solidFill>
                  <a:srgbClr val="FF0066"/>
                </a:solidFill>
              </a:rPr>
              <a:t>洽詢電話：</a:t>
            </a:r>
            <a:r>
              <a:rPr lang="en-US" altLang="zh-TW" sz="1200" dirty="0" smtClean="0"/>
              <a:t>(05)2720411</a:t>
            </a:r>
            <a:r>
              <a:rPr lang="zh-TW" altLang="en-US" sz="1200" dirty="0" smtClean="0"/>
              <a:t>轉</a:t>
            </a:r>
            <a:r>
              <a:rPr lang="en-US" altLang="zh-TW" sz="1200" dirty="0" smtClean="0"/>
              <a:t>17108--</a:t>
            </a:r>
            <a:r>
              <a:rPr lang="zh-TW" altLang="en-US" sz="1200" dirty="0" smtClean="0"/>
              <a:t>張小姐</a:t>
            </a:r>
            <a:endParaRPr lang="en-US" altLang="zh-TW" sz="1200" dirty="0" smtClean="0"/>
          </a:p>
          <a:p>
            <a:pPr>
              <a:buFont typeface="Wingdings" pitchFamily="2" charset="2"/>
              <a:buChar char="u"/>
            </a:pPr>
            <a:endParaRPr lang="zh-TW" altLang="en-US" sz="1200" dirty="0"/>
          </a:p>
        </p:txBody>
      </p:sp>
      <p:sp>
        <p:nvSpPr>
          <p:cNvPr id="28" name="矩形 27"/>
          <p:cNvSpPr/>
          <p:nvPr/>
        </p:nvSpPr>
        <p:spPr>
          <a:xfrm>
            <a:off x="404664" y="4355976"/>
            <a:ext cx="6192688" cy="276999"/>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a:spAutoFit/>
          </a:bodyPr>
          <a:lstStyle/>
          <a:p>
            <a:r>
              <a:rPr lang="zh-TW" altLang="en-US" sz="1200" dirty="0" smtClean="0"/>
              <a:t>上課地點：中正大學台北聯絡處</a:t>
            </a:r>
            <a:r>
              <a:rPr lang="en-US" altLang="zh-TW" sz="1200" dirty="0" smtClean="0"/>
              <a:t>(</a:t>
            </a:r>
            <a:r>
              <a:rPr lang="zh-TW" altLang="en-US" sz="1200" dirty="0" smtClean="0"/>
              <a:t>台北市中正區許昌街</a:t>
            </a:r>
            <a:r>
              <a:rPr lang="en-US" altLang="zh-TW" sz="1200" dirty="0" smtClean="0"/>
              <a:t>17</a:t>
            </a:r>
            <a:r>
              <a:rPr lang="zh-TW" altLang="en-US" sz="1200" dirty="0" smtClean="0"/>
              <a:t>號壽德大樓</a:t>
            </a:r>
            <a:r>
              <a:rPr lang="en-US" altLang="zh-TW" sz="1200" dirty="0" smtClean="0"/>
              <a:t>10F-2) </a:t>
            </a:r>
            <a:endParaRPr lang="zh-TW" altLang="en-US" sz="1200" dirty="0"/>
          </a:p>
        </p:txBody>
      </p:sp>
      <p:sp>
        <p:nvSpPr>
          <p:cNvPr id="20" name="矩形 19"/>
          <p:cNvSpPr/>
          <p:nvPr/>
        </p:nvSpPr>
        <p:spPr>
          <a:xfrm>
            <a:off x="3717032" y="2195736"/>
            <a:ext cx="2952328" cy="1754326"/>
          </a:xfrm>
          <a:prstGeom prst="rect">
            <a:avLst/>
          </a:prstGeom>
        </p:spPr>
        <p:txBody>
          <a:bodyPr wrap="square">
            <a:spAutoFit/>
          </a:bodyPr>
          <a:lstStyle/>
          <a:p>
            <a:pPr>
              <a:buFont typeface="Wingdings" pitchFamily="2" charset="2"/>
              <a:buChar char="u"/>
            </a:pPr>
            <a:r>
              <a:rPr lang="zh-TW" altLang="en-US" sz="1200" b="1" dirty="0" smtClean="0">
                <a:solidFill>
                  <a:srgbClr val="FF0066"/>
                </a:solidFill>
              </a:rPr>
              <a:t>課程目標：</a:t>
            </a:r>
            <a:endParaRPr lang="en-US" altLang="zh-TW" sz="1200" b="1" dirty="0" smtClean="0">
              <a:solidFill>
                <a:srgbClr val="FF0066"/>
              </a:solidFill>
            </a:endParaRPr>
          </a:p>
          <a:p>
            <a:pPr marL="228600" indent="-228600">
              <a:buFont typeface="+mj-lt"/>
              <a:buAutoNum type="arabicPeriod"/>
            </a:pPr>
            <a:r>
              <a:rPr lang="zh-TW" altLang="en-US" sz="1200" dirty="0" smtClean="0"/>
              <a:t>探討成人及高齡的社區教育與其學習輔導之理論與實務</a:t>
            </a:r>
            <a:endParaRPr lang="en-US" altLang="zh-TW" sz="1200" dirty="0" smtClean="0"/>
          </a:p>
          <a:p>
            <a:pPr marL="228600" indent="-228600">
              <a:buFont typeface="+mj-lt"/>
              <a:buAutoNum type="arabicPeriod"/>
            </a:pPr>
            <a:r>
              <a:rPr lang="zh-TW" altLang="en-US" sz="1200" dirty="0" smtClean="0"/>
              <a:t>激發學員深度思考社區教育之特質與學習輔導之技巧</a:t>
            </a:r>
            <a:endParaRPr lang="en-US" altLang="zh-TW" sz="1200" dirty="0" smtClean="0"/>
          </a:p>
          <a:p>
            <a:pPr marL="228600" indent="-228600">
              <a:buFont typeface="+mj-lt"/>
              <a:buAutoNum type="arabicPeriod"/>
            </a:pPr>
            <a:r>
              <a:rPr lang="zh-TW" altLang="en-US" sz="1200" dirty="0" smtClean="0"/>
              <a:t>培養及訓練學員相關社區教育、學習輔導方案之規畫能力</a:t>
            </a:r>
            <a:endParaRPr lang="en-US" altLang="zh-TW" sz="1200" dirty="0" smtClean="0"/>
          </a:p>
          <a:p>
            <a:pPr marL="228600" indent="-228600">
              <a:buFont typeface="+mj-lt"/>
              <a:buAutoNum type="arabicPeriod"/>
            </a:pPr>
            <a:r>
              <a:rPr lang="zh-TW" altLang="en-US" sz="1200" dirty="0" smtClean="0"/>
              <a:t>綜合實務及理論歸納出社區教育與學習輔導之執行能力</a:t>
            </a:r>
            <a:endParaRPr lang="en-US" altLang="zh-TW" sz="1200" dirty="0" smtClean="0"/>
          </a:p>
        </p:txBody>
      </p:sp>
    </p:spTree>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115</Words>
  <Application>Microsoft Office PowerPoint</Application>
  <PresentationFormat>如螢幕大小 (4:3)</PresentationFormat>
  <Paragraphs>26</Paragraphs>
  <Slides>1</Slides>
  <Notes>1</Notes>
  <HiddenSlides>0</HiddenSlides>
  <MMClips>0</MMClips>
  <ScaleCrop>false</ScaleCrop>
  <HeadingPairs>
    <vt:vector size="4" baseType="variant">
      <vt:variant>
        <vt:lpstr>佈景主題</vt:lpstr>
      </vt:variant>
      <vt:variant>
        <vt:i4>1</vt:i4>
      </vt:variant>
      <vt:variant>
        <vt:lpstr>投影片標題</vt:lpstr>
      </vt:variant>
      <vt:variant>
        <vt:i4>1</vt:i4>
      </vt:variant>
    </vt:vector>
  </HeadingPairs>
  <TitlesOfParts>
    <vt:vector size="2" baseType="lpstr">
      <vt:lpstr>Office 佈景主題</vt:lpstr>
      <vt:lpstr>投影片 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Admin</dc:creator>
  <cp:lastModifiedBy>Office</cp:lastModifiedBy>
  <cp:revision>20</cp:revision>
  <dcterms:created xsi:type="dcterms:W3CDTF">2012-06-06T08:14:16Z</dcterms:created>
  <dcterms:modified xsi:type="dcterms:W3CDTF">2012-06-21T03:27:07Z</dcterms:modified>
</cp:coreProperties>
</file>